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12"/>
  </p:notesMasterIdLst>
  <p:sldIdLst>
    <p:sldId id="262" r:id="rId2"/>
    <p:sldId id="260" r:id="rId3"/>
    <p:sldId id="263" r:id="rId4"/>
    <p:sldId id="265" r:id="rId5"/>
    <p:sldId id="266" r:id="rId6"/>
    <p:sldId id="267" r:id="rId7"/>
    <p:sldId id="270" r:id="rId8"/>
    <p:sldId id="268" r:id="rId9"/>
    <p:sldId id="269" r:id="rId10"/>
    <p:sldId id="27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1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CFC82-0BAF-414F-9632-BBE084B80206}" type="datetimeFigureOut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87A2-2F73-4263-8F0A-32135A4CEC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7344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87A2-2F73-4263-8F0A-32135A4CEC5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51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0389-8A6D-4B29-9C0B-71DACD0D6B23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261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26A5-2985-427C-8914-EC84B8720EC6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317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C511-903B-442F-84E7-F375724B005E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2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37"/>
            <a:ext cx="9144000" cy="1690689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31DD1-502E-4B84-889E-7FCFE624258F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5576" y="498474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fld id="{13CDFA3E-C155-4920-8849-E798ABB146B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383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3E4-33D1-4959-B189-42909DC5C0CD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983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413D-5093-4C45-9FCE-8C1F80A6C643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971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3505-9300-4845-8721-092A120DB571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36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3974-1900-4E35-A89F-82A8F04D79E1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98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FF176-4CE6-4517-9158-6CFDB44AFE3A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88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074B-5214-450E-BA90-ACE573DEF239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590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91BB-9BF9-46E0-B411-94401F24FC21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66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4B71E38F-A764-49C1-B98C-A4D6A8A2AD01}" type="datetime1">
              <a:rPr kumimoji="1" lang="ja-JP" altLang="en-US" smtClean="0"/>
              <a:t>2022/5/27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976" y="49847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13CDFA3E-C155-4920-8849-E798ABB146B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29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sasuwo.org/get-images-automatically-for-pyth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sasuwo.org/image-classificatio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7331F4-22B5-4277-A66F-04BCAAA70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91871"/>
            <a:ext cx="9144000" cy="2674257"/>
          </a:xfrm>
          <a:solidFill>
            <a:schemeClr val="accent6"/>
          </a:solidFill>
        </p:spPr>
        <p:txBody>
          <a:bodyPr anchor="ctr"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いもの画像分類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95CCD22-0E38-4FA2-B7B1-93D0B9FCD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5140" y="5827282"/>
            <a:ext cx="1343294" cy="408647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zh-TW" dirty="0"/>
              <a:t>Ryuichi</a:t>
            </a:r>
            <a:endParaRPr lang="zh-TW" altLang="en-US" dirty="0"/>
          </a:p>
          <a:p>
            <a:pPr algn="r"/>
            <a:endParaRPr lang="ja-JP" alt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5C673ACD-12F8-4951-9396-CA27E9954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370" y="375126"/>
            <a:ext cx="22293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charset="0"/>
                <a:ea typeface="平成角ゴシック" charset="0"/>
                <a:cs typeface="平成角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charset="0"/>
                <a:ea typeface="平成角ゴシック" charset="0"/>
                <a:cs typeface="平成角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charset="0"/>
                <a:ea typeface="平成角ゴシック" charset="0"/>
                <a:cs typeface="平成角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charset="0"/>
                <a:ea typeface="平成角ゴシック" charset="0"/>
                <a:cs typeface="平成角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charset="0"/>
                <a:ea typeface="平成角ゴシック" charset="0"/>
                <a:cs typeface="平成角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Helvetica" charset="0"/>
                <a:ea typeface="平成角ゴシック" charset="0"/>
                <a:cs typeface="平成角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Helvetica" charset="0"/>
                <a:ea typeface="平成角ゴシック" charset="0"/>
                <a:cs typeface="平成角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Helvetica" charset="0"/>
                <a:ea typeface="平成角ゴシック" charset="0"/>
                <a:cs typeface="平成角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Helvetica" charset="0"/>
                <a:ea typeface="平成角ゴシック" charset="0"/>
                <a:cs typeface="平成角ゴシック" charset="0"/>
              </a:defRPr>
            </a:lvl9pPr>
          </a:lstStyle>
          <a:p>
            <a:pPr algn="r">
              <a:defRPr/>
            </a:pPr>
            <a:r>
              <a:rPr lang="en-US" altLang="ja-JP" dirty="0">
                <a:latin typeface="Arial"/>
                <a:ea typeface="ＭＳ Ｐゴシック"/>
                <a:cs typeface="平成明朝" charset="0"/>
              </a:rPr>
              <a:t>R4</a:t>
            </a:r>
            <a:r>
              <a:rPr lang="ja-JP" altLang="en-US" dirty="0">
                <a:latin typeface="Arial"/>
                <a:ea typeface="ＭＳ Ｐゴシック"/>
                <a:cs typeface="平成明朝" charset="0"/>
              </a:rPr>
              <a:t>年</a:t>
            </a:r>
            <a:r>
              <a:rPr lang="en-US" altLang="ja-JP" dirty="0">
                <a:latin typeface="Arial"/>
                <a:ea typeface="ＭＳ Ｐゴシック"/>
                <a:cs typeface="平成明朝" charset="0"/>
              </a:rPr>
              <a:t>5</a:t>
            </a:r>
            <a:r>
              <a:rPr lang="ja-JP" altLang="en-US" dirty="0">
                <a:latin typeface="Arial"/>
                <a:ea typeface="ＭＳ Ｐゴシック"/>
                <a:cs typeface="平成明朝" charset="0"/>
              </a:rPr>
              <a:t>月</a:t>
            </a:r>
            <a:r>
              <a:rPr lang="en-US" altLang="ja-JP" dirty="0">
                <a:latin typeface="Arial"/>
                <a:ea typeface="ＭＳ Ｐゴシック"/>
                <a:cs typeface="平成明朝" charset="0"/>
              </a:rPr>
              <a:t>29</a:t>
            </a:r>
            <a:r>
              <a:rPr lang="ja-JP" altLang="en-US" dirty="0">
                <a:latin typeface="Arial"/>
                <a:ea typeface="ＭＳ Ｐゴシック"/>
                <a:cs typeface="平成明朝" charset="0"/>
              </a:rPr>
              <a:t>日</a:t>
            </a:r>
            <a:endParaRPr lang="ja-JP" altLang="ja-JP" dirty="0">
              <a:latin typeface="Arial"/>
              <a:ea typeface="ＭＳ Ｐゴシック"/>
              <a:cs typeface="平成明朝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CC4EA1-DE21-62CE-F2A5-E62FAF68DA0E}"/>
              </a:ext>
            </a:extLst>
          </p:cNvPr>
          <p:cNvSpPr txBox="1"/>
          <p:nvPr/>
        </p:nvSpPr>
        <p:spPr>
          <a:xfrm>
            <a:off x="245475" y="375125"/>
            <a:ext cx="3446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ゼロつく成果報告会資料</a:t>
            </a:r>
          </a:p>
        </p:txBody>
      </p:sp>
    </p:spTree>
    <p:extLst>
      <p:ext uri="{BB962C8B-B14F-4D97-AF65-F5344CB8AC3E}">
        <p14:creationId xmlns:p14="http://schemas.microsoft.com/office/powerpoint/2010/main" val="1348211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5F2E9C-4EDA-4AA4-AB12-0BC06FA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2790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ja-JP" altLang="en-US" sz="54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C1791-0BB2-4F9C-B3E3-2B3995C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4A97FB-448C-F17B-E039-CA7E40B06208}"/>
              </a:ext>
            </a:extLst>
          </p:cNvPr>
          <p:cNvSpPr txBox="1"/>
          <p:nvPr/>
        </p:nvSpPr>
        <p:spPr>
          <a:xfrm>
            <a:off x="568642" y="1526380"/>
            <a:ext cx="80067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・こんにゃく芋、じゃがいも、さつまいも、里芋、山芋の</a:t>
            </a:r>
            <a:r>
              <a:rPr kumimoji="1" lang="en-US" altLang="ja-JP" sz="28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5</a:t>
            </a:r>
            <a:r>
              <a:rPr kumimoji="1" lang="ja-JP" altLang="en-US" sz="28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種類の画像分類を行った</a:t>
            </a:r>
            <a:endParaRPr kumimoji="1" lang="en-US" altLang="ja-JP" sz="28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endParaRPr kumimoji="1" lang="en-US" altLang="ja-JP" sz="28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sz="28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・ファインチューニングでは、学習が進まなかった</a:t>
            </a:r>
            <a:endParaRPr kumimoji="1" lang="en-US" altLang="ja-JP" sz="28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endParaRPr kumimoji="1" lang="en-US" altLang="ja-JP" sz="28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sz="28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・転移学習では、過学習が起こった</a:t>
            </a:r>
            <a:endParaRPr kumimoji="1" lang="en-US" altLang="ja-JP" sz="28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endParaRPr kumimoji="1" lang="en-US" altLang="ja-JP" sz="28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sz="28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・今後は、さらなるスクレイピングや画像反転などで画像を水増しし、学習精度を向上させたい</a:t>
            </a:r>
          </a:p>
        </p:txBody>
      </p:sp>
    </p:spTree>
    <p:extLst>
      <p:ext uri="{BB962C8B-B14F-4D97-AF65-F5344CB8AC3E}">
        <p14:creationId xmlns:p14="http://schemas.microsoft.com/office/powerpoint/2010/main" val="136782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5F2E9C-4EDA-4AA4-AB12-0BC06FA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2790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ja-JP" altLang="en-US" sz="54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背景 ～農業</a:t>
            </a:r>
            <a:r>
              <a:rPr lang="en-US" altLang="ja-JP" sz="54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AI</a:t>
            </a:r>
            <a:r>
              <a:rPr lang="ja-JP" altLang="en-US" sz="54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～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C1791-0BB2-4F9C-B3E3-2B3995C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4B5CA62-F783-0E95-1819-4E492DCC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77" y="1834256"/>
            <a:ext cx="2806323" cy="187523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12C579B-5B7F-0ABF-99C3-8A3C44AA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68" y="1764445"/>
            <a:ext cx="3702496" cy="19450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A237F0-2F24-74CC-CC6A-A0453FA74611}"/>
              </a:ext>
            </a:extLst>
          </p:cNvPr>
          <p:cNvSpPr txBox="1"/>
          <p:nvPr/>
        </p:nvSpPr>
        <p:spPr>
          <a:xfrm>
            <a:off x="5147140" y="1253451"/>
            <a:ext cx="31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葉色解析サービス「いろは」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E9F1DA-AB01-E733-4574-372ED2246B4E}"/>
              </a:ext>
            </a:extLst>
          </p:cNvPr>
          <p:cNvSpPr txBox="1"/>
          <p:nvPr/>
        </p:nvSpPr>
        <p:spPr>
          <a:xfrm>
            <a:off x="576787" y="1107916"/>
            <a:ext cx="3420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ドローン農薬散布・防除サービス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ctr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「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Drone Connect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」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449818D-8A08-60CB-308E-06D0DBD5B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289" y="4094081"/>
            <a:ext cx="1280160" cy="170687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BD5894A-F6C7-7993-993A-CA08E79B3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021" y="4004379"/>
            <a:ext cx="1864179" cy="2485572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1B79549-7738-9647-146E-4AEBFCC11EAF}"/>
              </a:ext>
            </a:extLst>
          </p:cNvPr>
          <p:cNvCxnSpPr>
            <a:cxnSpLocks/>
          </p:cNvCxnSpPr>
          <p:nvPr/>
        </p:nvCxnSpPr>
        <p:spPr>
          <a:xfrm flipV="1">
            <a:off x="4048110" y="4105511"/>
            <a:ext cx="1872631" cy="1141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ADE14C4-5CDB-8B36-E55E-5FF2B032134F}"/>
              </a:ext>
            </a:extLst>
          </p:cNvPr>
          <p:cNvCxnSpPr>
            <a:cxnSpLocks/>
          </p:cNvCxnSpPr>
          <p:nvPr/>
        </p:nvCxnSpPr>
        <p:spPr>
          <a:xfrm>
            <a:off x="4166220" y="5660029"/>
            <a:ext cx="1754521" cy="1323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61E1B08-950A-89F0-632A-482D850D849A}"/>
              </a:ext>
            </a:extLst>
          </p:cNvPr>
          <p:cNvSpPr txBox="1"/>
          <p:nvPr/>
        </p:nvSpPr>
        <p:spPr>
          <a:xfrm>
            <a:off x="1408191" y="4749811"/>
            <a:ext cx="1541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キュウリの自動選別機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68F05B9-5EB6-FF46-AF76-5C2A61799593}"/>
              </a:ext>
            </a:extLst>
          </p:cNvPr>
          <p:cNvSpPr txBox="1"/>
          <p:nvPr/>
        </p:nvSpPr>
        <p:spPr>
          <a:xfrm>
            <a:off x="5491206" y="5890658"/>
            <a:ext cx="244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ラズベリーパイを使って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画像から等級を判定</a:t>
            </a:r>
          </a:p>
        </p:txBody>
      </p:sp>
    </p:spTree>
    <p:extLst>
      <p:ext uri="{BB962C8B-B14F-4D97-AF65-F5344CB8AC3E}">
        <p14:creationId xmlns:p14="http://schemas.microsoft.com/office/powerpoint/2010/main" val="267363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下 10">
            <a:extLst>
              <a:ext uri="{FF2B5EF4-FFF2-40B4-BE49-F238E27FC236}">
                <a16:creationId xmlns:a16="http://schemas.microsoft.com/office/drawing/2014/main" id="{74455E88-F622-1D48-2802-015C36D7EF3B}"/>
              </a:ext>
            </a:extLst>
          </p:cNvPr>
          <p:cNvSpPr/>
          <p:nvPr/>
        </p:nvSpPr>
        <p:spPr>
          <a:xfrm rot="13581213">
            <a:off x="4757617" y="2123687"/>
            <a:ext cx="891539" cy="488044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5F2E9C-4EDA-4AA4-AB12-0BC06FA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2790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ja-JP" altLang="en-US" sz="54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背景と目論見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C1791-0BB2-4F9C-B3E3-2B3995C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2EB1765-BB0D-B902-B737-AD285A7A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27" y="1371606"/>
            <a:ext cx="1569243" cy="240726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4F34D4-7153-F50D-EA8A-92FF9A443FDA}"/>
              </a:ext>
            </a:extLst>
          </p:cNvPr>
          <p:cNvSpPr txBox="1"/>
          <p:nvPr/>
        </p:nvSpPr>
        <p:spPr>
          <a:xfrm>
            <a:off x="908685" y="3855227"/>
            <a:ext cx="364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小池誠 著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ctr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キュウリの選別機についての説明</a:t>
            </a: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32DD360F-D28C-8532-E818-2601D079C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r="7565"/>
          <a:stretch/>
        </p:blipFill>
        <p:spPr>
          <a:xfrm>
            <a:off x="3182265" y="1600401"/>
            <a:ext cx="1402518" cy="2114349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F83FDF4E-FF6D-DEEF-8846-43A3B9EBE9A9}"/>
              </a:ext>
            </a:extLst>
          </p:cNvPr>
          <p:cNvSpPr/>
          <p:nvPr/>
        </p:nvSpPr>
        <p:spPr>
          <a:xfrm rot="19036459">
            <a:off x="4693085" y="2123681"/>
            <a:ext cx="934025" cy="61566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24CDA21C-6412-B606-BF68-5284D692A08B}"/>
              </a:ext>
            </a:extLst>
          </p:cNvPr>
          <p:cNvSpPr/>
          <p:nvPr/>
        </p:nvSpPr>
        <p:spPr>
          <a:xfrm>
            <a:off x="5713647" y="1549599"/>
            <a:ext cx="2538454" cy="9029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実家でも使えそう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23E23E24-3A3A-3F8E-1011-CB70B0DBD1E1}"/>
              </a:ext>
            </a:extLst>
          </p:cNvPr>
          <p:cNvSpPr/>
          <p:nvPr/>
        </p:nvSpPr>
        <p:spPr>
          <a:xfrm>
            <a:off x="4931051" y="3449821"/>
            <a:ext cx="3829050" cy="102790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こんにゃく芋の選別機</a:t>
            </a:r>
            <a:endParaRPr kumimoji="1" lang="en-US" altLang="ja-JP" sz="28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を作りたい！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8CC4177B-D4F5-6EFD-D1DD-47A317A553BF}"/>
              </a:ext>
            </a:extLst>
          </p:cNvPr>
          <p:cNvSpPr/>
          <p:nvPr/>
        </p:nvSpPr>
        <p:spPr>
          <a:xfrm>
            <a:off x="3063999" y="4712002"/>
            <a:ext cx="4797991" cy="8229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PC</a:t>
            </a:r>
            <a:r>
              <a:rPr kumimoji="1" lang="ja-JP" altLang="en-US" sz="2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上でのこんにゃく芋の画像分類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6351706-A77E-6FE5-CE13-77D56B37C566}"/>
              </a:ext>
            </a:extLst>
          </p:cNvPr>
          <p:cNvSpPr/>
          <p:nvPr/>
        </p:nvSpPr>
        <p:spPr>
          <a:xfrm>
            <a:off x="712571" y="5789308"/>
            <a:ext cx="4436644" cy="822960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さまざまな芋の画像分類</a:t>
            </a:r>
          </a:p>
        </p:txBody>
      </p:sp>
    </p:spTree>
    <p:extLst>
      <p:ext uri="{BB962C8B-B14F-4D97-AF65-F5344CB8AC3E}">
        <p14:creationId xmlns:p14="http://schemas.microsoft.com/office/powerpoint/2010/main" val="399699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4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5F2E9C-4EDA-4AA4-AB12-0BC06FA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2790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ja-JP" altLang="en-US" sz="54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データセット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C1791-0BB2-4F9C-B3E3-2B3995C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84C12F61-295D-1BAA-5315-F69DA992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24222" r="11501" b="6867"/>
          <a:stretch/>
        </p:blipFill>
        <p:spPr>
          <a:xfrm>
            <a:off x="1045677" y="2837782"/>
            <a:ext cx="3213010" cy="1848518"/>
          </a:xfrm>
          <a:prstGeom prst="rect">
            <a:avLst/>
          </a:prstGeom>
        </p:spPr>
      </p:pic>
      <p:pic>
        <p:nvPicPr>
          <p:cNvPr id="8" name="図 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2FB110B-9C65-DFBF-56EE-B6DFF53A3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1" t="24667" r="10500" b="6444"/>
          <a:stretch/>
        </p:blipFill>
        <p:spPr>
          <a:xfrm>
            <a:off x="4885316" y="2905377"/>
            <a:ext cx="3213008" cy="181757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4473EE-7184-1945-0337-C0978F8197CF}"/>
              </a:ext>
            </a:extLst>
          </p:cNvPr>
          <p:cNvSpPr txBox="1"/>
          <p:nvPr/>
        </p:nvSpPr>
        <p:spPr>
          <a:xfrm>
            <a:off x="174307" y="1154676"/>
            <a:ext cx="8795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こんにゃくいも、じゃがいも、さつまいも、里芋、山芋の</a:t>
            </a:r>
            <a:r>
              <a:rPr kumimoji="1"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5</a:t>
            </a:r>
            <a:r>
              <a:rPr kumimoji="1" lang="ja-JP" altLang="en-US" sz="2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種類の画像</a:t>
            </a:r>
            <a:r>
              <a:rPr kumimoji="1"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(Google</a:t>
            </a:r>
            <a:r>
              <a:rPr kumimoji="1" lang="ja-JP" altLang="en-US" sz="2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画像検索からそれぞれ</a:t>
            </a:r>
            <a:r>
              <a:rPr kumimoji="1"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60</a:t>
            </a:r>
            <a:r>
              <a:rPr kumimoji="1" lang="ja-JP" altLang="en-US" sz="2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枚程度取得</a:t>
            </a:r>
            <a:r>
              <a:rPr kumimoji="1" lang="en-US" altLang="ja-JP" sz="24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)</a:t>
            </a:r>
            <a:endParaRPr kumimoji="1" lang="ja-JP" altLang="en-US" sz="24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62115C2-0629-72FC-FE35-9AA0A3DF61F5}"/>
              </a:ext>
            </a:extLst>
          </p:cNvPr>
          <p:cNvSpPr txBox="1"/>
          <p:nvPr/>
        </p:nvSpPr>
        <p:spPr>
          <a:xfrm>
            <a:off x="731520" y="2057400"/>
            <a:ext cx="8075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参考：</a:t>
            </a:r>
            <a:r>
              <a:rPr lang="en-US" altLang="ja-JP" sz="1600" b="1" i="0" dirty="0">
                <a:solidFill>
                  <a:srgbClr val="333333"/>
                </a:solidFill>
                <a:effectLst/>
                <a:latin typeface="Hiragino Kaku Gothic ProN"/>
              </a:rPr>
              <a:t>【</a:t>
            </a:r>
            <a:r>
              <a:rPr lang="ja-JP" altLang="en-US" sz="1600" b="1" i="0" dirty="0">
                <a:solidFill>
                  <a:srgbClr val="333333"/>
                </a:solidFill>
                <a:effectLst/>
                <a:latin typeface="Hiragino Kaku Gothic ProN"/>
              </a:rPr>
              <a:t>コピペ</a:t>
            </a:r>
            <a:r>
              <a:rPr lang="en-US" altLang="ja-JP" sz="1600" b="1" i="0" dirty="0">
                <a:solidFill>
                  <a:srgbClr val="333333"/>
                </a:solidFill>
                <a:effectLst/>
                <a:latin typeface="Hiragino Kaku Gothic ProN"/>
              </a:rPr>
              <a:t>OK</a:t>
            </a:r>
            <a:r>
              <a:rPr lang="ja-JP" altLang="en-US" sz="1600" b="1" i="0" dirty="0">
                <a:solidFill>
                  <a:srgbClr val="333333"/>
                </a:solidFill>
                <a:effectLst/>
                <a:latin typeface="Hiragino Kaku Gothic ProN"/>
              </a:rPr>
              <a:t>です</a:t>
            </a:r>
            <a:r>
              <a:rPr lang="en-US" altLang="ja-JP" sz="1600" b="1" i="0" dirty="0">
                <a:solidFill>
                  <a:srgbClr val="333333"/>
                </a:solidFill>
                <a:effectLst/>
                <a:latin typeface="Hiragino Kaku Gothic ProN"/>
              </a:rPr>
              <a:t>】Python</a:t>
            </a:r>
            <a:r>
              <a:rPr lang="ja-JP" altLang="en-US" sz="1600" b="1" i="0" dirty="0">
                <a:solidFill>
                  <a:srgbClr val="333333"/>
                </a:solidFill>
                <a:effectLst/>
                <a:latin typeface="Hiragino Kaku Gothic ProN"/>
              </a:rPr>
              <a:t>を使って自動で</a:t>
            </a:r>
            <a:r>
              <a:rPr lang="en-US" altLang="ja-JP" sz="1600" b="1" i="0" dirty="0">
                <a:solidFill>
                  <a:srgbClr val="333333"/>
                </a:solidFill>
                <a:effectLst/>
                <a:latin typeface="Hiragino Kaku Gothic ProN"/>
              </a:rPr>
              <a:t>Google</a:t>
            </a:r>
            <a:r>
              <a:rPr lang="ja-JP" altLang="en-US" sz="1600" b="1" i="0" dirty="0">
                <a:solidFill>
                  <a:srgbClr val="333333"/>
                </a:solidFill>
                <a:effectLst/>
                <a:latin typeface="Hiragino Kaku Gothic ProN"/>
              </a:rPr>
              <a:t>画像を収集する方法を徹底解説！　</a:t>
            </a:r>
          </a:p>
          <a:p>
            <a:pPr algn="ctr"/>
            <a:r>
              <a:rPr kumimoji="1" lang="en-US" altLang="ja-JP" sz="1600" dirty="0">
                <a:latin typeface="Arial" panose="020B0604020202020204" pitchFamily="34" charset="0"/>
                <a:ea typeface="ＭＳ Ｐゴシック" panose="020B0600070205080204" pitchFamily="50" charset="-128"/>
                <a:hlinkClick r:id="rId4"/>
              </a:rPr>
              <a:t>https://sasuwo.org/get-images-automatically-for-python/</a:t>
            </a:r>
            <a:endParaRPr kumimoji="1" lang="en-US" altLang="ja-JP" sz="16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15" name="図 1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2D3FF2BC-F8BF-906B-5413-C51FD0C9D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3578" r="11435" b="6222"/>
          <a:stretch/>
        </p:blipFill>
        <p:spPr>
          <a:xfrm>
            <a:off x="1045675" y="4800600"/>
            <a:ext cx="3213010" cy="1898908"/>
          </a:xfrm>
          <a:prstGeom prst="rect">
            <a:avLst/>
          </a:prstGeom>
        </p:spPr>
      </p:pic>
      <p:pic>
        <p:nvPicPr>
          <p:cNvPr id="17" name="図 1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ABFF22E-99F9-AFDB-1767-BA1C937A7A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5133" r="11435" b="6444"/>
          <a:stretch/>
        </p:blipFill>
        <p:spPr>
          <a:xfrm>
            <a:off x="4885314" y="4848688"/>
            <a:ext cx="3213010" cy="18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5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5F2E9C-4EDA-4AA4-AB12-0BC06FA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2790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ja-JP" altLang="en-US" sz="54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ニューラルネットワーク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C1791-0BB2-4F9C-B3E3-2B3995C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C6C7DC9-93E5-2A78-CB94-631476C7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765" y="3024853"/>
            <a:ext cx="5018508" cy="282117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F0A5ACB-7A7F-FAEB-2296-5D82F066C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4" t="1" r="26373" b="4942"/>
          <a:stretch/>
        </p:blipFill>
        <p:spPr>
          <a:xfrm>
            <a:off x="7710273" y="2180128"/>
            <a:ext cx="1200150" cy="37280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BCFC73-1BE3-D942-ACC4-B195C591B2B4}"/>
              </a:ext>
            </a:extLst>
          </p:cNvPr>
          <p:cNvSpPr txBox="1"/>
          <p:nvPr/>
        </p:nvSpPr>
        <p:spPr>
          <a:xfrm>
            <a:off x="5291097" y="6039058"/>
            <a:ext cx="163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VGG16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の概要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B4FA78-52FA-F8FA-5DC1-BEE065E18ED6}"/>
              </a:ext>
            </a:extLst>
          </p:cNvPr>
          <p:cNvSpPr txBox="1"/>
          <p:nvPr/>
        </p:nvSpPr>
        <p:spPr>
          <a:xfrm>
            <a:off x="68580" y="1171990"/>
            <a:ext cx="90068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" dirty="0" err="1">
                <a:latin typeface="Arial" panose="020B0604020202020204" pitchFamily="34" charset="0"/>
                <a:ea typeface="ＭＳ Ｐゴシック" panose="020B0600070205080204" pitchFamily="50" charset="-128"/>
              </a:rPr>
              <a:t>Imagenet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で学習させた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VGG16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を利用し、ファインチューニングや転移学習を行った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573A57-F48E-CE3C-769E-C889DA0D8366}"/>
              </a:ext>
            </a:extLst>
          </p:cNvPr>
          <p:cNvSpPr txBox="1"/>
          <p:nvPr/>
        </p:nvSpPr>
        <p:spPr>
          <a:xfrm>
            <a:off x="582930" y="1748790"/>
            <a:ext cx="8069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参考：</a:t>
            </a:r>
            <a:r>
              <a:rPr lang="en-US" altLang="ja-JP" sz="1600" b="1" i="0" dirty="0">
                <a:solidFill>
                  <a:srgbClr val="333333"/>
                </a:solidFill>
                <a:effectLst/>
                <a:latin typeface="Hiragino Kaku Gothic ProN"/>
              </a:rPr>
              <a:t>【</a:t>
            </a:r>
            <a:r>
              <a:rPr lang="ja-JP" altLang="en-US" sz="1600" b="1" i="0" dirty="0">
                <a:solidFill>
                  <a:srgbClr val="333333"/>
                </a:solidFill>
                <a:effectLst/>
                <a:latin typeface="Hiragino Kaku Gothic ProN"/>
              </a:rPr>
              <a:t>コピペ</a:t>
            </a:r>
            <a:r>
              <a:rPr lang="en-US" altLang="ja-JP" sz="1600" b="1" i="0" dirty="0">
                <a:solidFill>
                  <a:srgbClr val="333333"/>
                </a:solidFill>
                <a:effectLst/>
                <a:latin typeface="Hiragino Kaku Gothic ProN"/>
              </a:rPr>
              <a:t>OK</a:t>
            </a:r>
            <a:r>
              <a:rPr lang="ja-JP" altLang="en-US" sz="1600" b="1" i="0" dirty="0">
                <a:solidFill>
                  <a:srgbClr val="333333"/>
                </a:solidFill>
                <a:effectLst/>
                <a:latin typeface="Hiragino Kaku Gothic ProN"/>
              </a:rPr>
              <a:t>です</a:t>
            </a:r>
            <a:r>
              <a:rPr lang="en-US" altLang="ja-JP" sz="1600" b="1" i="0" dirty="0">
                <a:solidFill>
                  <a:srgbClr val="333333"/>
                </a:solidFill>
                <a:effectLst/>
                <a:latin typeface="Hiragino Kaku Gothic ProN"/>
              </a:rPr>
              <a:t>】</a:t>
            </a:r>
            <a:r>
              <a:rPr lang="ja-JP" altLang="en-US" sz="1600" b="1" i="0" dirty="0">
                <a:solidFill>
                  <a:srgbClr val="333333"/>
                </a:solidFill>
                <a:effectLst/>
                <a:latin typeface="Hiragino Kaku Gothic ProN"/>
              </a:rPr>
              <a:t>機械学習で画像分類する方法</a:t>
            </a:r>
            <a:r>
              <a:rPr lang="en-US" altLang="ja-JP" sz="1600" b="1" i="0" dirty="0">
                <a:solidFill>
                  <a:srgbClr val="333333"/>
                </a:solidFill>
                <a:effectLst/>
                <a:latin typeface="Hiragino Kaku Gothic ProN"/>
              </a:rPr>
              <a:t>【Python</a:t>
            </a:r>
            <a:r>
              <a:rPr lang="ja-JP" altLang="en-US" sz="1600" b="1" i="0" dirty="0">
                <a:solidFill>
                  <a:srgbClr val="333333"/>
                </a:solidFill>
                <a:effectLst/>
                <a:latin typeface="Hiragino Kaku Gothic ProN"/>
              </a:rPr>
              <a:t>で気軽に体験できます</a:t>
            </a:r>
            <a:r>
              <a:rPr lang="en-US" altLang="ja-JP" sz="1600" b="1" i="0" dirty="0">
                <a:solidFill>
                  <a:srgbClr val="333333"/>
                </a:solidFill>
                <a:effectLst/>
                <a:latin typeface="Hiragino Kaku Gothic ProN"/>
              </a:rPr>
              <a:t>】</a:t>
            </a:r>
          </a:p>
          <a:p>
            <a:pPr algn="ctr"/>
            <a:r>
              <a:rPr kumimoji="1" lang="en-US" altLang="ja-JP" sz="1600" dirty="0">
                <a:latin typeface="Arial" panose="020B0604020202020204" pitchFamily="34" charset="0"/>
                <a:ea typeface="ＭＳ Ｐゴシック" panose="020B0600070205080204" pitchFamily="50" charset="-128"/>
                <a:hlinkClick r:id="rId4"/>
              </a:rPr>
              <a:t>https://sasuwo.org/image-classification/</a:t>
            </a:r>
            <a:endParaRPr kumimoji="1" lang="en-US" altLang="ja-JP" sz="16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r>
              <a:rPr kumimoji="1" lang="ja-JP" altLang="en-US" sz="16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　　　　</a:t>
            </a:r>
            <a:r>
              <a:rPr lang="en-US" altLang="ja-JP" sz="1600" b="1" i="0" dirty="0" err="1">
                <a:solidFill>
                  <a:srgbClr val="0F1111"/>
                </a:solidFill>
                <a:effectLst/>
                <a:latin typeface="Hiragino Kaku Gothic ProN"/>
              </a:rPr>
              <a:t>Keras</a:t>
            </a:r>
            <a:r>
              <a:rPr lang="ja-JP" altLang="en-US" sz="1600" b="1" i="0" dirty="0">
                <a:solidFill>
                  <a:srgbClr val="0F1111"/>
                </a:solidFill>
                <a:effectLst/>
                <a:latin typeface="Hiragino Kaku Gothic ProN"/>
              </a:rPr>
              <a:t>によるディープラーニング</a:t>
            </a:r>
            <a:r>
              <a:rPr lang="en-US" altLang="ja-JP" sz="1600" b="1" i="0" dirty="0">
                <a:solidFill>
                  <a:srgbClr val="0F1111"/>
                </a:solidFill>
                <a:effectLst/>
                <a:latin typeface="Hiragino Kaku Gothic ProN"/>
              </a:rPr>
              <a:t>:</a:t>
            </a:r>
            <a:r>
              <a:rPr lang="ja-JP" altLang="en-US" sz="1600" b="1" i="0" dirty="0">
                <a:solidFill>
                  <a:srgbClr val="0F1111"/>
                </a:solidFill>
                <a:effectLst/>
                <a:latin typeface="Hiragino Kaku Gothic ProN"/>
              </a:rPr>
              <a:t>実践テクニック</a:t>
            </a:r>
            <a:r>
              <a:rPr lang="en-US" altLang="ja-JP" sz="1600" b="1" i="0" dirty="0">
                <a:solidFill>
                  <a:srgbClr val="0F1111"/>
                </a:solidFill>
                <a:effectLst/>
                <a:latin typeface="Hiragino Kaku Gothic ProN"/>
              </a:rPr>
              <a:t>&amp;</a:t>
            </a:r>
            <a:r>
              <a:rPr lang="ja-JP" altLang="en-US" sz="1600" b="1" i="0" dirty="0">
                <a:solidFill>
                  <a:srgbClr val="0F1111"/>
                </a:solidFill>
                <a:effectLst/>
                <a:latin typeface="Hiragino Kaku Gothic ProN"/>
              </a:rPr>
              <a:t>チューニング技法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68298E8-2494-2971-2E10-49B4B9AC1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30" y="2891086"/>
            <a:ext cx="1418758" cy="201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5F2E9C-4EDA-4AA4-AB12-0BC06FA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2790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ja-JP" altLang="en-US" sz="48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ファインチューニング 概要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C1791-0BB2-4F9C-B3E3-2B3995C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A3BFAEC-8F15-66F0-059D-8E99EB651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3" t="3163" r="36421" b="5289"/>
          <a:stretch/>
        </p:blipFill>
        <p:spPr>
          <a:xfrm>
            <a:off x="1245872" y="1159995"/>
            <a:ext cx="1313786" cy="5503695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FF40D64-D233-D889-20C4-3F8A77AF95FB}"/>
              </a:ext>
            </a:extLst>
          </p:cNvPr>
          <p:cNvSpPr/>
          <p:nvPr/>
        </p:nvSpPr>
        <p:spPr>
          <a:xfrm>
            <a:off x="1165862" y="5698005"/>
            <a:ext cx="1565910" cy="64564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endParaRPr kumimoji="1" lang="ja-JP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DA35D69F-EA76-0DB5-BDED-07A6827C1670}"/>
              </a:ext>
            </a:extLst>
          </p:cNvPr>
          <p:cNvSpPr/>
          <p:nvPr/>
        </p:nvSpPr>
        <p:spPr>
          <a:xfrm>
            <a:off x="2731772" y="4789170"/>
            <a:ext cx="788668" cy="187452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387787-5D30-F594-0098-A9FC3056E295}"/>
              </a:ext>
            </a:extLst>
          </p:cNvPr>
          <p:cNvSpPr txBox="1"/>
          <p:nvPr/>
        </p:nvSpPr>
        <p:spPr>
          <a:xfrm>
            <a:off x="3611880" y="5541764"/>
            <a:ext cx="253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ここの範囲のみ学習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9DAD82-C2AE-E43F-C133-CEF55A500663}"/>
              </a:ext>
            </a:extLst>
          </p:cNvPr>
          <p:cNvSpPr txBox="1"/>
          <p:nvPr/>
        </p:nvSpPr>
        <p:spPr>
          <a:xfrm>
            <a:off x="2964098" y="1291901"/>
            <a:ext cx="58474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ファインチューニングとは、学習済みモデルの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output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側数層を別のものに置き換えて学習させる手法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D946F8-F0BB-990B-0572-A2A345E192D2}"/>
              </a:ext>
            </a:extLst>
          </p:cNvPr>
          <p:cNvSpPr txBox="1"/>
          <p:nvPr/>
        </p:nvSpPr>
        <p:spPr>
          <a:xfrm>
            <a:off x="4137660" y="2400753"/>
            <a:ext cx="4023360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・最後の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DENSE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層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(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全結合層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)3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層を</a:t>
            </a:r>
            <a:endParaRPr kumimoji="1" lang="en-US" altLang="ja-JP" sz="20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　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1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つの全結合層に置き換え</a:t>
            </a:r>
            <a:endParaRPr kumimoji="1" lang="en-US" altLang="ja-JP" sz="20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endParaRPr kumimoji="1" lang="en-US" altLang="ja-JP" sz="20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・学習したのは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output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側数層で、</a:t>
            </a:r>
            <a:endParaRPr kumimoji="1" lang="en-US" altLang="ja-JP" sz="20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　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input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側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15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層は学習させていない</a:t>
            </a:r>
            <a:endParaRPr kumimoji="1" lang="en-US" altLang="ja-JP" sz="20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endParaRPr kumimoji="1" lang="en-US" altLang="ja-JP" sz="20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Optimizer: Adam</a:t>
            </a:r>
          </a:p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・エポック数：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20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A5DEA6-805C-2EBC-8C80-5D404830CFBA}"/>
              </a:ext>
            </a:extLst>
          </p:cNvPr>
          <p:cNvSpPr txBox="1"/>
          <p:nvPr/>
        </p:nvSpPr>
        <p:spPr>
          <a:xfrm>
            <a:off x="472154" y="161506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VGG16</a:t>
            </a:r>
            <a:endParaRPr kumimoji="1" lang="ja-JP" altLang="en-US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924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5F2E9C-4EDA-4AA4-AB12-0BC06FA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2790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ja-JP" altLang="en-US" sz="48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ファインチューニング 結果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C1791-0BB2-4F9C-B3E3-2B3995C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7D95B926-A70E-8510-4FF4-1D66058B6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26445" r="13625" b="30860"/>
          <a:stretch/>
        </p:blipFill>
        <p:spPr>
          <a:xfrm>
            <a:off x="484728" y="1199357"/>
            <a:ext cx="8001550" cy="237246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97683F0-AD1F-B19B-0781-DE2B77E9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852" y="4012674"/>
            <a:ext cx="3104426" cy="275819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D6A18A5-4781-8C1C-EAB9-33B3DA700B5A}"/>
              </a:ext>
            </a:extLst>
          </p:cNvPr>
          <p:cNvSpPr/>
          <p:nvPr/>
        </p:nvSpPr>
        <p:spPr>
          <a:xfrm>
            <a:off x="4743450" y="1725930"/>
            <a:ext cx="1085850" cy="18458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82CFBAB-205A-95BC-CA96-E8290DE60F26}"/>
              </a:ext>
            </a:extLst>
          </p:cNvPr>
          <p:cNvSpPr/>
          <p:nvPr/>
        </p:nvSpPr>
        <p:spPr>
          <a:xfrm>
            <a:off x="6866074" y="1725930"/>
            <a:ext cx="1352096" cy="18458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AE0DAE-6424-7808-AD00-CE3ED097B71E}"/>
              </a:ext>
            </a:extLst>
          </p:cNvPr>
          <p:cNvSpPr txBox="1"/>
          <p:nvPr/>
        </p:nvSpPr>
        <p:spPr>
          <a:xfrm>
            <a:off x="1005840" y="4056919"/>
            <a:ext cx="356616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・学習データの損失が減少せず、正解率も低迷している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・テストデータはいずれも正解率が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0.2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となっている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→これは、テストデータの全てを、「さつまいも」と判断しているため。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（混合行列より）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　→十分に学習ができていない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365C2-8A46-1743-9731-144053002AB5}"/>
              </a:ext>
            </a:extLst>
          </p:cNvPr>
          <p:cNvSpPr txBox="1"/>
          <p:nvPr/>
        </p:nvSpPr>
        <p:spPr>
          <a:xfrm>
            <a:off x="5314950" y="3629703"/>
            <a:ext cx="146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b)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混合行列</a:t>
            </a:r>
          </a:p>
        </p:txBody>
      </p:sp>
    </p:spTree>
    <p:extLst>
      <p:ext uri="{BB962C8B-B14F-4D97-AF65-F5344CB8AC3E}">
        <p14:creationId xmlns:p14="http://schemas.microsoft.com/office/powerpoint/2010/main" val="17623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5F2E9C-4EDA-4AA4-AB12-0BC06FA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2790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ja-JP" altLang="en-US" sz="54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転移学習 概要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C1791-0BB2-4F9C-B3E3-2B3995C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7AF91E2-4173-85E8-CBB2-119C94F0A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3" t="3163" r="36421" b="5289"/>
          <a:stretch/>
        </p:blipFill>
        <p:spPr>
          <a:xfrm>
            <a:off x="1245872" y="1159995"/>
            <a:ext cx="1313786" cy="550369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B25B1D9-C939-B30F-3985-83712F191B00}"/>
              </a:ext>
            </a:extLst>
          </p:cNvPr>
          <p:cNvSpPr/>
          <p:nvPr/>
        </p:nvSpPr>
        <p:spPr>
          <a:xfrm>
            <a:off x="1394460" y="6126480"/>
            <a:ext cx="1062990" cy="5600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4FF9B4-8BA1-C370-7E98-AE5F107D1DB8}"/>
              </a:ext>
            </a:extLst>
          </p:cNvPr>
          <p:cNvSpPr txBox="1"/>
          <p:nvPr/>
        </p:nvSpPr>
        <p:spPr>
          <a:xfrm>
            <a:off x="3005426" y="5827514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ここから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DNN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特徴量抽出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601542-D79D-A4A8-1127-6478FA58BF1D}"/>
              </a:ext>
            </a:extLst>
          </p:cNvPr>
          <p:cNvSpPr txBox="1"/>
          <p:nvPr/>
        </p:nvSpPr>
        <p:spPr>
          <a:xfrm>
            <a:off x="3168490" y="1291901"/>
            <a:ext cx="57344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転移学習とは、学習済みモデルで予測を行い、得られた特徴量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(DNN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特徴量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)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を抽出し、それを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input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して学習・予測を行う方法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7016F6-6B30-BA10-AF2C-B9A9AD84EDB3}"/>
              </a:ext>
            </a:extLst>
          </p:cNvPr>
          <p:cNvSpPr txBox="1"/>
          <p:nvPr/>
        </p:nvSpPr>
        <p:spPr>
          <a:xfrm>
            <a:off x="3510043" y="2285018"/>
            <a:ext cx="493672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VGG16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の最後から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2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番目の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DENSE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層で</a:t>
            </a:r>
            <a:endParaRPr kumimoji="1" lang="en-US" altLang="ja-JP" sz="20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　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predict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を行い、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DNN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特徴量抽出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(4096</a:t>
            </a:r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個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)</a:t>
            </a:r>
          </a:p>
          <a:p>
            <a:pPr algn="l"/>
            <a:endParaRPr kumimoji="1" lang="en-US" altLang="ja-JP" sz="2000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Optimizer: Adam</a:t>
            </a:r>
          </a:p>
          <a:p>
            <a:pPr algn="l"/>
            <a:r>
              <a:rPr kumimoji="1" lang="ja-JP" altLang="en-US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・エポック数：</a:t>
            </a:r>
            <a:r>
              <a:rPr kumimoji="1" lang="en-US" altLang="ja-JP" sz="2000" dirty="0">
                <a:latin typeface="Arial" panose="020B0604020202020204" pitchFamily="34" charset="0"/>
                <a:ea typeface="ＭＳ Ｐゴシック" panose="020B0600070205080204" pitchFamily="50" charset="-128"/>
              </a:rPr>
              <a:t>100</a:t>
            </a: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40F807EE-F681-9FE4-58EC-DBB76B11DA91}"/>
              </a:ext>
            </a:extLst>
          </p:cNvPr>
          <p:cNvSpPr/>
          <p:nvPr/>
        </p:nvSpPr>
        <p:spPr>
          <a:xfrm>
            <a:off x="2411066" y="5827514"/>
            <a:ext cx="594360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0BF2658-CCB8-1AF0-C6A4-2C8A2C481E6B}"/>
              </a:ext>
            </a:extLst>
          </p:cNvPr>
          <p:cNvSpPr/>
          <p:nvPr/>
        </p:nvSpPr>
        <p:spPr>
          <a:xfrm>
            <a:off x="6148675" y="4656874"/>
            <a:ext cx="2166646" cy="38650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DENSE</a:t>
            </a:r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C28F720-BFD8-0942-6818-1010CFDD7CBD}"/>
              </a:ext>
            </a:extLst>
          </p:cNvPr>
          <p:cNvSpPr/>
          <p:nvPr/>
        </p:nvSpPr>
        <p:spPr>
          <a:xfrm>
            <a:off x="6148674" y="5043381"/>
            <a:ext cx="2166647" cy="38650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Batch Normalization</a:t>
            </a:r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DE3B7DD-9153-2AAF-96D2-57E85100FEA9}"/>
              </a:ext>
            </a:extLst>
          </p:cNvPr>
          <p:cNvSpPr/>
          <p:nvPr/>
        </p:nvSpPr>
        <p:spPr>
          <a:xfrm>
            <a:off x="6148675" y="5429576"/>
            <a:ext cx="2166646" cy="38650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DENSE</a:t>
            </a:r>
            <a:endParaRPr kumimoji="1" lang="ja-JP" altLang="en-US" dirty="0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CD016857-F7C5-9E7D-54AA-D6C6B9C57D77}"/>
              </a:ext>
            </a:extLst>
          </p:cNvPr>
          <p:cNvSpPr/>
          <p:nvPr/>
        </p:nvSpPr>
        <p:spPr>
          <a:xfrm>
            <a:off x="6868436" y="5901778"/>
            <a:ext cx="766804" cy="358214"/>
          </a:xfrm>
          <a:prstGeom prst="downArrow">
            <a:avLst/>
          </a:prstGeom>
          <a:solidFill>
            <a:srgbClr val="F71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82ECB0C-EF55-E105-9FFB-EC78ED3A2241}"/>
              </a:ext>
            </a:extLst>
          </p:cNvPr>
          <p:cNvSpPr txBox="1"/>
          <p:nvPr/>
        </p:nvSpPr>
        <p:spPr>
          <a:xfrm>
            <a:off x="6834146" y="6322264"/>
            <a:ext cx="8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output</a:t>
            </a:r>
            <a:endParaRPr kumimoji="1" lang="ja-JP" altLang="en-US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" name="矢印: U ターン 15">
            <a:extLst>
              <a:ext uri="{FF2B5EF4-FFF2-40B4-BE49-F238E27FC236}">
                <a16:creationId xmlns:a16="http://schemas.microsoft.com/office/drawing/2014/main" id="{F91C4EAA-02C5-A0D3-C50C-01677EA28175}"/>
              </a:ext>
            </a:extLst>
          </p:cNvPr>
          <p:cNvSpPr/>
          <p:nvPr/>
        </p:nvSpPr>
        <p:spPr>
          <a:xfrm>
            <a:off x="4297680" y="4126511"/>
            <a:ext cx="3154680" cy="1701003"/>
          </a:xfrm>
          <a:prstGeom prst="uturnArrow">
            <a:avLst>
              <a:gd name="adj1" fmla="val 10847"/>
              <a:gd name="adj2" fmla="val 14249"/>
              <a:gd name="adj3" fmla="val 14570"/>
              <a:gd name="adj4" fmla="val 16223"/>
              <a:gd name="adj5" fmla="val 30793"/>
            </a:avLst>
          </a:prstGeom>
          <a:solidFill>
            <a:srgbClr val="F71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E3D9E3-2B39-F11B-28C1-71592064C7F5}"/>
              </a:ext>
            </a:extLst>
          </p:cNvPr>
          <p:cNvSpPr txBox="1"/>
          <p:nvPr/>
        </p:nvSpPr>
        <p:spPr>
          <a:xfrm>
            <a:off x="7452360" y="4118907"/>
            <a:ext cx="83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input</a:t>
            </a:r>
            <a:endParaRPr kumimoji="1" lang="ja-JP" altLang="en-US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5B868A5-C3DA-73EB-EC08-7B63816E3450}"/>
              </a:ext>
            </a:extLst>
          </p:cNvPr>
          <p:cNvSpPr txBox="1"/>
          <p:nvPr/>
        </p:nvSpPr>
        <p:spPr>
          <a:xfrm>
            <a:off x="472154" y="161506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VGG16</a:t>
            </a:r>
            <a:endParaRPr kumimoji="1" lang="ja-JP" altLang="en-US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15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3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5F2E9C-4EDA-4AA4-AB12-0BC06FA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2790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ja-JP" altLang="en-US" sz="5400" dirty="0">
                <a:solidFill>
                  <a:schemeClr val="bg1"/>
                </a:solidFill>
                <a:latin typeface="ＭＳ Ｐゴシック" panose="020B0600070205080204" pitchFamily="50" charset="-128"/>
                <a:cs typeface="Arial" panose="020B0604020202020204" pitchFamily="34" charset="0"/>
              </a:rPr>
              <a:t>転移学習 概要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C1791-0BB2-4F9C-B3E3-2B3995C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FA3E-C155-4920-8849-E798ABB146BE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CE3497C-5320-385B-DDDA-D61A24AE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204" y="4304829"/>
            <a:ext cx="2939776" cy="26119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EBBBEE2-7DF9-38FB-AB04-2176C5B5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" y="1397112"/>
            <a:ext cx="3508016" cy="260957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33F39B3-7493-DDC7-0E65-BD9A457EA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0" y="1397112"/>
            <a:ext cx="3508016" cy="266225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0458F6-30BD-A86F-ECF9-C0990BD8F0BA}"/>
              </a:ext>
            </a:extLst>
          </p:cNvPr>
          <p:cNvSpPr txBox="1"/>
          <p:nvPr/>
        </p:nvSpPr>
        <p:spPr>
          <a:xfrm>
            <a:off x="708660" y="1005047"/>
            <a:ext cx="27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a) 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エポック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-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精度グラフ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58C1833-D5DB-402A-31C6-F994CD2073A9}"/>
              </a:ext>
            </a:extLst>
          </p:cNvPr>
          <p:cNvSpPr txBox="1"/>
          <p:nvPr/>
        </p:nvSpPr>
        <p:spPr>
          <a:xfrm>
            <a:off x="4880568" y="1027780"/>
            <a:ext cx="27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b) 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エポック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-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損失グラフ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C2D119-EC0E-A744-83E8-6CC068D1C863}"/>
              </a:ext>
            </a:extLst>
          </p:cNvPr>
          <p:cNvSpPr txBox="1"/>
          <p:nvPr/>
        </p:nvSpPr>
        <p:spPr>
          <a:xfrm>
            <a:off x="442912" y="4397202"/>
            <a:ext cx="463200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・エポックが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10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程度で学習データの正解率は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1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付近に収束しているが、テストデータの正解率は追従できず、</a:t>
            </a:r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40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を境に減少している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・ほとんどのテストデータをこんにゃく芋と判断している（混合行列より）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　→過学習を起こしている</a:t>
            </a:r>
            <a:endParaRPr kumimoji="1" lang="en-US" altLang="ja-JP" dirty="0">
              <a:latin typeface="Arial" panose="020B0604020202020204" pitchFamily="34" charset="0"/>
              <a:ea typeface="ＭＳ Ｐゴシック" panose="020B0600070205080204" pitchFamily="50" charset="-128"/>
            </a:endParaRPr>
          </a:p>
          <a:p>
            <a:pPr algn="l"/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　　→データの水増しが必要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C5D17A-52A1-D5DD-FD9B-69549CB51D52}"/>
              </a:ext>
            </a:extLst>
          </p:cNvPr>
          <p:cNvSpPr txBox="1"/>
          <p:nvPr/>
        </p:nvSpPr>
        <p:spPr>
          <a:xfrm>
            <a:off x="5250904" y="3997434"/>
            <a:ext cx="146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>
                <a:latin typeface="Arial" panose="020B0604020202020204" pitchFamily="34" charset="0"/>
                <a:ea typeface="ＭＳ Ｐゴシック" panose="020B0600070205080204" pitchFamily="50" charset="-128"/>
              </a:rPr>
              <a:t>c)</a:t>
            </a:r>
            <a:r>
              <a:rPr kumimoji="1" lang="ja-JP" altLang="en-US" dirty="0">
                <a:latin typeface="Arial" panose="020B0604020202020204" pitchFamily="34" charset="0"/>
                <a:ea typeface="ＭＳ Ｐゴシック" panose="020B0600070205080204" pitchFamily="50" charset="-128"/>
              </a:rPr>
              <a:t>混合行列</a:t>
            </a:r>
          </a:p>
        </p:txBody>
      </p:sp>
    </p:spTree>
    <p:extLst>
      <p:ext uri="{BB962C8B-B14F-4D97-AF65-F5344CB8AC3E}">
        <p14:creationId xmlns:p14="http://schemas.microsoft.com/office/powerpoint/2010/main" val="23712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1452</TotalTime>
  <Words>569</Words>
  <Application>Microsoft Office PowerPoint</Application>
  <PresentationFormat>画面に合わせる (4:3)</PresentationFormat>
  <Paragraphs>89</Paragraphs>
  <Slides>10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Hiragino Kaku Gothic ProN</vt:lpstr>
      <vt:lpstr>ＭＳ Ｐゴシック</vt:lpstr>
      <vt:lpstr>游ゴシック</vt:lpstr>
      <vt:lpstr>Arial</vt:lpstr>
      <vt:lpstr>Calibri</vt:lpstr>
      <vt:lpstr>Office テーマ</vt:lpstr>
      <vt:lpstr>いもの画像分類</vt:lpstr>
      <vt:lpstr>背景 ～農業AI～</vt:lpstr>
      <vt:lpstr>背景と目論見</vt:lpstr>
      <vt:lpstr>データセット</vt:lpstr>
      <vt:lpstr>ニューラルネットワーク</vt:lpstr>
      <vt:lpstr>ファインチューニング 概要</vt:lpstr>
      <vt:lpstr>ファインチューニング 結果</vt:lpstr>
      <vt:lpstr>転移学習 概要</vt:lpstr>
      <vt:lpstr>転移学習 概要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第一回中間報告会 補助スライド</dc:title>
  <dc:creator>関 龍一</dc:creator>
  <cp:lastModifiedBy>関 龍一</cp:lastModifiedBy>
  <cp:revision>117</cp:revision>
  <dcterms:created xsi:type="dcterms:W3CDTF">2021-09-22T02:07:39Z</dcterms:created>
  <dcterms:modified xsi:type="dcterms:W3CDTF">2022-05-27T07:47:42Z</dcterms:modified>
</cp:coreProperties>
</file>